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0" r:id="rId4"/>
    <p:sldId id="261" r:id="rId5"/>
    <p:sldId id="262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67" r:id="rId14"/>
    <p:sldId id="268" r:id="rId15"/>
  </p:sldIdLst>
  <p:sldSz cx="12192000" cy="6858000"/>
  <p:notesSz cx="6858000" cy="9144000"/>
  <p:embeddedFontLst>
    <p:embeddedFont>
      <p:font typeface="Nunito Sans" pitchFamily="2" charset="77"/>
      <p:regular r:id="rId17"/>
      <p:bold r:id="rId18"/>
      <p:italic r:id="rId19"/>
      <p:boldItalic r:id="rId20"/>
    </p:embeddedFont>
    <p:embeddedFont>
      <p:font typeface="Nunito Sans Black" panose="020F0502020204030204" pitchFamily="34" charset="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3" roundtripDataSignature="AMtx7miw1Pd3/luT/icPS1arYroNFdcN7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ymetria Diseño" initials="" lastIdx="4" clrIdx="0"/>
  <p:cmAuthor id="1" name="Cristian Camilo Tirado Cifuentes" initials="" lastIdx="1" clrIdx="1">
    <p:extLst>
      <p:ext uri="{19B8F6BF-5375-455C-9EA6-DF929625EA0E}">
        <p15:presenceInfo xmlns:p15="http://schemas.microsoft.com/office/powerpoint/2012/main" userId="S::cristianctirado@javeriana.edu.co::1486f778-4b45-49f3-af36-a9908f30cb6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7"/>
    <p:restoredTop sz="86572"/>
  </p:normalViewPr>
  <p:slideViewPr>
    <p:cSldViewPr snapToGrid="0">
      <p:cViewPr varScale="1">
        <p:scale>
          <a:sx n="83" d="100"/>
          <a:sy n="83" d="100"/>
        </p:scale>
        <p:origin x="21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33" Type="http://customschemas.google.com/relationships/presentationmetadata" Target="meta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35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1-26T17:23:37.114" idx="1">
    <p:pos x="7776" y="0"/>
    <p:text/>
    <p:extLst>
      <p:ext uri="{C676402C-5697-4E1C-873F-D02D1690AC5C}">
        <p15:threadingInfo xmlns:p15="http://schemas.microsoft.com/office/powerpoint/2012/main" timeZoneBias="0"/>
      </p:ext>
      <p:ext uri="http://customooxmlschemas.google.com/">
  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commentPostId="AAABFCdLRkA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6-17T19:49:28.472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1-26T17:23:37.114" idx="4">
    <p:pos x="7776" y="0"/>
    <p:text/>
    <p:extLst>
      <p:ext uri="{C676402C-5697-4E1C-873F-D02D1690AC5C}">
        <p15:threadingInfo xmlns:p15="http://schemas.microsoft.com/office/powerpoint/2012/main" timeZoneBias="0"/>
      </p:ext>
    </p:extLst>
  </p:cm>
</p:cmLst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9882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2305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3569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80882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14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0" name="Google Shape;19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6007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4606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>
  <p:cSld name="Título vertical y texto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9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image" Target="../media/image7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comments" Target="../comments/commen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7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8.png"/><Relationship Id="rId9" Type="http://schemas.openxmlformats.org/officeDocument/2006/relationships/comments" Target="../comments/commen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"/>
          <p:cNvGrpSpPr/>
          <p:nvPr/>
        </p:nvGrpSpPr>
        <p:grpSpPr>
          <a:xfrm>
            <a:off x="0" y="-1"/>
            <a:ext cx="12192000" cy="6858002"/>
            <a:chOff x="0" y="317351"/>
            <a:chExt cx="12192000" cy="6858002"/>
          </a:xfrm>
        </p:grpSpPr>
        <p:pic>
          <p:nvPicPr>
            <p:cNvPr id="90" name="Google Shape;90;p1"/>
            <p:cNvPicPr preferRelativeResize="0"/>
            <p:nvPr/>
          </p:nvPicPr>
          <p:blipFill rotWithShape="1">
            <a:blip r:embed="rId3">
              <a:alphaModFix/>
            </a:blip>
            <a:srcRect l="7812" r="7811" b="7535"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2" name="Google Shape;92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19039" y="647754"/>
            <a:ext cx="3753920" cy="179875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/>
          <p:cNvSpPr txBox="1"/>
          <p:nvPr/>
        </p:nvSpPr>
        <p:spPr>
          <a:xfrm>
            <a:off x="2158676" y="2392672"/>
            <a:ext cx="7874647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7000" b="1" i="0" u="none" strike="noStrike" cap="none" dirty="0" err="1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Bootcamp</a:t>
            </a:r>
            <a:endParaRPr sz="7000" b="1" i="0" u="none" strike="noStrike" cap="none" dirty="0">
              <a:solidFill>
                <a:schemeClr val="lt1"/>
              </a:solidFill>
              <a:latin typeface="Nunito Sans Black"/>
              <a:ea typeface="Nunito Sans Black"/>
              <a:cs typeface="Nunito Sans Black"/>
              <a:sym typeface="Nunito Sans Black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2185075" y="3581822"/>
            <a:ext cx="7874647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000" b="0" i="0" u="none" strike="noStrike" cap="none" dirty="0">
                <a:solidFill>
                  <a:schemeClr val="lt1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Inteligencia Artificial </a:t>
            </a:r>
            <a:endParaRPr sz="4000" b="0" i="0" u="none" strike="noStrike" cap="none" dirty="0">
              <a:solidFill>
                <a:schemeClr val="lt1"/>
              </a:solidFill>
              <a:latin typeface="Nunito Sans Black"/>
              <a:ea typeface="Nunito Sans Black"/>
              <a:cs typeface="Nunito Sans Black"/>
              <a:sym typeface="Nunito Sans Black"/>
            </a:endParaRPr>
          </a:p>
        </p:txBody>
      </p:sp>
      <p:pic>
        <p:nvPicPr>
          <p:cNvPr id="95" name="Google Shape;95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712776" y="5933677"/>
            <a:ext cx="2164967" cy="6696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"/>
          <p:cNvGrpSpPr/>
          <p:nvPr/>
        </p:nvGrpSpPr>
        <p:grpSpPr>
          <a:xfrm>
            <a:off x="626477" y="254641"/>
            <a:ext cx="11251266" cy="983288"/>
            <a:chOff x="626477" y="254641"/>
            <a:chExt cx="11251266" cy="983288"/>
          </a:xfrm>
        </p:grpSpPr>
        <p:pic>
          <p:nvPicPr>
            <p:cNvPr id="97" name="Google Shape;97;p1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059722" y="254641"/>
              <a:ext cx="1818021" cy="983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626477" y="484081"/>
              <a:ext cx="1505800" cy="5244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9" name="Google Shape;99;p1"/>
          <p:cNvSpPr/>
          <p:nvPr/>
        </p:nvSpPr>
        <p:spPr>
          <a:xfrm>
            <a:off x="4219039" y="4689185"/>
            <a:ext cx="3742639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D2A6FF"/>
                </a:solidFill>
              </a:rPr>
              <a:t>Avanzado </a:t>
            </a:r>
            <a:endParaRPr lang="es-CO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dirty="0">
                <a:solidFill>
                  <a:srgbClr val="D2A6FF"/>
                </a:solidFill>
              </a:rPr>
              <a:t>Cristian Camilo Tirado Cifuentes</a:t>
            </a:r>
            <a:endParaRPr lang="es-CO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b="0" i="0" u="none" strike="noStrike" cap="none" dirty="0">
                <a:solidFill>
                  <a:srgbClr val="D2A6FF"/>
                </a:solidFill>
                <a:latin typeface="Arial"/>
                <a:ea typeface="Arial"/>
                <a:cs typeface="Arial"/>
                <a:sym typeface="Arial"/>
              </a:rPr>
              <a:t>Fecha: </a:t>
            </a:r>
            <a:r>
              <a:rPr lang="es-CO" sz="1800" dirty="0">
                <a:solidFill>
                  <a:srgbClr val="D2A6FF"/>
                </a:solidFill>
              </a:rPr>
              <a:t>08</a:t>
            </a:r>
            <a:r>
              <a:rPr lang="es-CO" sz="1800" b="0" i="0" u="none" strike="noStrike" cap="none" dirty="0">
                <a:solidFill>
                  <a:srgbClr val="D2A6FF"/>
                </a:solidFill>
                <a:latin typeface="Arial"/>
                <a:ea typeface="Arial"/>
                <a:cs typeface="Arial"/>
                <a:sym typeface="Arial"/>
              </a:rPr>
              <a:t>/06/2024</a:t>
            </a:r>
            <a:endParaRPr sz="1800" b="0" i="0" u="none" strike="noStrike" cap="none" dirty="0">
              <a:solidFill>
                <a:srgbClr val="D2A6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7"/>
          <p:cNvGrpSpPr/>
          <p:nvPr/>
        </p:nvGrpSpPr>
        <p:grpSpPr>
          <a:xfrm>
            <a:off x="0" y="0"/>
            <a:ext cx="12192000" cy="6858002"/>
            <a:chOff x="0" y="317351"/>
            <a:chExt cx="12192000" cy="6858002"/>
          </a:xfrm>
        </p:grpSpPr>
        <p:pic>
          <p:nvPicPr>
            <p:cNvPr id="211" name="Google Shape;211;p7"/>
            <p:cNvPicPr preferRelativeResize="0"/>
            <p:nvPr/>
          </p:nvPicPr>
          <p:blipFill rotWithShape="1">
            <a:blip r:embed="rId3">
              <a:alphaModFix/>
            </a:blip>
            <a:srcRect l="7812" r="7811" b="7535"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3" name="Google Shape;213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04937" y="185859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7"/>
          <p:cNvSpPr txBox="1"/>
          <p:nvPr/>
        </p:nvSpPr>
        <p:spPr>
          <a:xfrm>
            <a:off x="764299" y="1443165"/>
            <a:ext cx="10896468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400" dirty="0" err="1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Clusters</a:t>
            </a: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 de K-</a:t>
            </a:r>
            <a:r>
              <a:rPr lang="es-CO" sz="4400" dirty="0" err="1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Means</a:t>
            </a: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   </a:t>
            </a:r>
            <a:endParaRPr dirty="0"/>
          </a:p>
        </p:txBody>
      </p:sp>
      <p:grpSp>
        <p:nvGrpSpPr>
          <p:cNvPr id="222" name="Google Shape;222;p7"/>
          <p:cNvGrpSpPr/>
          <p:nvPr/>
        </p:nvGrpSpPr>
        <p:grpSpPr>
          <a:xfrm>
            <a:off x="626477" y="254641"/>
            <a:ext cx="11251266" cy="983288"/>
            <a:chOff x="626477" y="254641"/>
            <a:chExt cx="11251266" cy="983288"/>
          </a:xfrm>
        </p:grpSpPr>
        <p:pic>
          <p:nvPicPr>
            <p:cNvPr id="223" name="Google Shape;223;p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59722" y="254641"/>
              <a:ext cx="1818021" cy="983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626477" y="484081"/>
              <a:ext cx="1505800" cy="5244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4CFA9BC5-8B61-DB4F-DBAD-B83DE3DE83FD}"/>
              </a:ext>
            </a:extLst>
          </p:cNvPr>
          <p:cNvSpPr txBox="1"/>
          <p:nvPr/>
        </p:nvSpPr>
        <p:spPr>
          <a:xfrm>
            <a:off x="402956" y="2573219"/>
            <a:ext cx="628169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dirty="0">
                <a:solidFill>
                  <a:schemeClr val="bg1"/>
                </a:solidFill>
              </a:rPr>
              <a:t>Corre mucho más eficiente con grandes conjuntos de datos </a:t>
            </a:r>
          </a:p>
          <a:p>
            <a:pPr algn="ctr"/>
            <a:r>
              <a:rPr lang="es-ES_tradnl" sz="2800" dirty="0">
                <a:solidFill>
                  <a:schemeClr val="bg1"/>
                </a:solidFill>
              </a:rPr>
              <a:t>Escoger el número correcto de clústeres (método del codo y coeficiente de silueta)</a:t>
            </a:r>
          </a:p>
          <a:p>
            <a:pPr algn="ctr"/>
            <a:r>
              <a:rPr lang="es-ES_tradnl" sz="2800" dirty="0">
                <a:solidFill>
                  <a:schemeClr val="bg1"/>
                </a:solidFill>
              </a:rPr>
              <a:t>Cada técnica tiene sus pros y contras</a:t>
            </a:r>
          </a:p>
          <a:p>
            <a:pPr algn="ctr"/>
            <a:r>
              <a:rPr lang="es-ES_tradnl" sz="2800" dirty="0">
                <a:solidFill>
                  <a:schemeClr val="bg1"/>
                </a:solidFill>
              </a:rPr>
              <a:t>Patrones y análisis de clústeres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C637A49-A103-908A-F260-EB28A195BB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48950" y="2212566"/>
            <a:ext cx="3934983" cy="380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61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7"/>
          <p:cNvGrpSpPr/>
          <p:nvPr/>
        </p:nvGrpSpPr>
        <p:grpSpPr>
          <a:xfrm>
            <a:off x="0" y="0"/>
            <a:ext cx="12192000" cy="6858002"/>
            <a:chOff x="0" y="317351"/>
            <a:chExt cx="12192000" cy="6858002"/>
          </a:xfrm>
        </p:grpSpPr>
        <p:pic>
          <p:nvPicPr>
            <p:cNvPr id="211" name="Google Shape;211;p7"/>
            <p:cNvPicPr preferRelativeResize="0"/>
            <p:nvPr/>
          </p:nvPicPr>
          <p:blipFill rotWithShape="1">
            <a:blip r:embed="rId3">
              <a:alphaModFix/>
            </a:blip>
            <a:srcRect l="7812" r="7811" b="7535"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3" name="Google Shape;213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04937" y="185859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7"/>
          <p:cNvSpPr txBox="1"/>
          <p:nvPr/>
        </p:nvSpPr>
        <p:spPr>
          <a:xfrm>
            <a:off x="764299" y="1443165"/>
            <a:ext cx="10896468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Existen muchos tipos de clústeres    </a:t>
            </a:r>
            <a:endParaRPr dirty="0"/>
          </a:p>
        </p:txBody>
      </p:sp>
      <p:grpSp>
        <p:nvGrpSpPr>
          <p:cNvPr id="222" name="Google Shape;222;p7"/>
          <p:cNvGrpSpPr/>
          <p:nvPr/>
        </p:nvGrpSpPr>
        <p:grpSpPr>
          <a:xfrm>
            <a:off x="626477" y="254641"/>
            <a:ext cx="11251266" cy="983288"/>
            <a:chOff x="626477" y="254641"/>
            <a:chExt cx="11251266" cy="983288"/>
          </a:xfrm>
        </p:grpSpPr>
        <p:pic>
          <p:nvPicPr>
            <p:cNvPr id="223" name="Google Shape;223;p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59722" y="254641"/>
              <a:ext cx="1818021" cy="983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626477" y="484081"/>
              <a:ext cx="1505800" cy="52440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AAE5DE88-20E0-821A-32DF-6F43BB8BC8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88322" y="2571021"/>
            <a:ext cx="7772400" cy="380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340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7"/>
          <p:cNvGrpSpPr/>
          <p:nvPr/>
        </p:nvGrpSpPr>
        <p:grpSpPr>
          <a:xfrm>
            <a:off x="0" y="-2"/>
            <a:ext cx="12192000" cy="6858002"/>
            <a:chOff x="0" y="317351"/>
            <a:chExt cx="12192000" cy="6858002"/>
          </a:xfrm>
        </p:grpSpPr>
        <p:pic>
          <p:nvPicPr>
            <p:cNvPr id="211" name="Google Shape;211;p7"/>
            <p:cNvPicPr preferRelativeResize="0"/>
            <p:nvPr/>
          </p:nvPicPr>
          <p:blipFill rotWithShape="1">
            <a:blip r:embed="rId3">
              <a:alphaModFix/>
            </a:blip>
            <a:srcRect l="7812" r="7811" b="7535"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3" name="Google Shape;213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04937" y="185859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7"/>
          <p:cNvSpPr txBox="1"/>
          <p:nvPr/>
        </p:nvSpPr>
        <p:spPr>
          <a:xfrm>
            <a:off x="426288" y="1444988"/>
            <a:ext cx="10896468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DBSCAN versus K-</a:t>
            </a:r>
            <a:r>
              <a:rPr lang="es-CO" sz="4400" dirty="0" err="1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Means</a:t>
            </a: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    </a:t>
            </a:r>
            <a:endParaRPr lang="es-CO" dirty="0"/>
          </a:p>
        </p:txBody>
      </p:sp>
      <p:grpSp>
        <p:nvGrpSpPr>
          <p:cNvPr id="222" name="Google Shape;222;p7"/>
          <p:cNvGrpSpPr/>
          <p:nvPr/>
        </p:nvGrpSpPr>
        <p:grpSpPr>
          <a:xfrm>
            <a:off x="626477" y="254641"/>
            <a:ext cx="11251266" cy="983288"/>
            <a:chOff x="626477" y="254641"/>
            <a:chExt cx="11251266" cy="983288"/>
          </a:xfrm>
        </p:grpSpPr>
        <p:pic>
          <p:nvPicPr>
            <p:cNvPr id="223" name="Google Shape;223;p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59722" y="254641"/>
              <a:ext cx="1818021" cy="983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626477" y="484081"/>
              <a:ext cx="1505800" cy="5244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C5501A35-F939-B412-ECAD-D35B5B2C1D8D}"/>
              </a:ext>
            </a:extLst>
          </p:cNvPr>
          <p:cNvSpPr txBox="1"/>
          <p:nvPr/>
        </p:nvSpPr>
        <p:spPr>
          <a:xfrm>
            <a:off x="263471" y="2647242"/>
            <a:ext cx="628169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dirty="0">
                <a:solidFill>
                  <a:schemeClr val="bg1"/>
                </a:solidFill>
              </a:rPr>
              <a:t>No necesita predefinir la cantidad de clústeres </a:t>
            </a:r>
          </a:p>
          <a:p>
            <a:pPr algn="ctr"/>
            <a:r>
              <a:rPr lang="es-ES_tradnl" sz="2800" dirty="0">
                <a:solidFill>
                  <a:schemeClr val="bg1"/>
                </a:solidFill>
              </a:rPr>
              <a:t>Ajustar máxima distancia entre puntos dentro de los clústeres</a:t>
            </a:r>
          </a:p>
          <a:p>
            <a:pPr algn="ctr"/>
            <a:r>
              <a:rPr lang="es-ES_tradnl" sz="2800" dirty="0">
                <a:solidFill>
                  <a:schemeClr val="bg1"/>
                </a:solidFill>
              </a:rPr>
              <a:t>Asignar mínimas cantidades de muestras en clústeres  </a:t>
            </a:r>
          </a:p>
          <a:p>
            <a:pPr algn="ctr"/>
            <a:r>
              <a:rPr lang="es-ES_tradnl" sz="2800" dirty="0">
                <a:solidFill>
                  <a:schemeClr val="bg1"/>
                </a:solidFill>
              </a:rPr>
              <a:t>Más altos costos computacionales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0AD1313-3A4A-2ED2-8C8A-2B0044C63E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34314" y="2352666"/>
            <a:ext cx="3468537" cy="357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808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4967" y="4641265"/>
            <a:ext cx="4090045" cy="1337397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12"/>
          <p:cNvSpPr txBox="1"/>
          <p:nvPr/>
        </p:nvSpPr>
        <p:spPr>
          <a:xfrm>
            <a:off x="1228592" y="584928"/>
            <a:ext cx="9566669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7200">
                <a:solidFill>
                  <a:srgbClr val="001059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LOGOS:</a:t>
            </a:r>
            <a:endParaRPr/>
          </a:p>
        </p:txBody>
      </p:sp>
      <p:pic>
        <p:nvPicPr>
          <p:cNvPr id="313" name="Google Shape;313;p12"/>
          <p:cNvPicPr preferRelativeResize="0"/>
          <p:nvPr/>
        </p:nvPicPr>
        <p:blipFill rotWithShape="1">
          <a:blip r:embed="rId4">
            <a:alphaModFix/>
          </a:blip>
          <a:srcRect l="8008" t="20497" r="6928" b="16481"/>
          <a:stretch/>
        </p:blipFill>
        <p:spPr>
          <a:xfrm>
            <a:off x="4869436" y="2808048"/>
            <a:ext cx="2453130" cy="871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28592" y="2808048"/>
            <a:ext cx="1854985" cy="646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1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579763" y="2695554"/>
            <a:ext cx="2027639" cy="1096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97743" y="398399"/>
            <a:ext cx="1088021" cy="379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1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002119" y="199927"/>
            <a:ext cx="1423991" cy="770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" name="Google Shape;323;p13"/>
          <p:cNvGrpSpPr/>
          <p:nvPr/>
        </p:nvGrpSpPr>
        <p:grpSpPr>
          <a:xfrm>
            <a:off x="0" y="-1"/>
            <a:ext cx="12192000" cy="6858002"/>
            <a:chOff x="0" y="317351"/>
            <a:chExt cx="12192000" cy="6858002"/>
          </a:xfrm>
        </p:grpSpPr>
        <p:pic>
          <p:nvPicPr>
            <p:cNvPr id="324" name="Google Shape;324;p13"/>
            <p:cNvPicPr preferRelativeResize="0"/>
            <p:nvPr/>
          </p:nvPicPr>
          <p:blipFill rotWithShape="1">
            <a:blip r:embed="rId3">
              <a:alphaModFix/>
            </a:blip>
            <a:srcRect l="7812" r="7811" b="7535"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5" name="Google Shape;325;p1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6" name="Google Shape;326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340554" y="1970769"/>
            <a:ext cx="7510889" cy="2916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592280" y="324169"/>
            <a:ext cx="3007439" cy="1441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1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712776" y="5933677"/>
            <a:ext cx="2164967" cy="6696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" name="Google Shape;329;p13"/>
          <p:cNvGrpSpPr/>
          <p:nvPr/>
        </p:nvGrpSpPr>
        <p:grpSpPr>
          <a:xfrm>
            <a:off x="626477" y="254641"/>
            <a:ext cx="11251266" cy="983288"/>
            <a:chOff x="626477" y="254641"/>
            <a:chExt cx="11251266" cy="983288"/>
          </a:xfrm>
        </p:grpSpPr>
        <p:pic>
          <p:nvPicPr>
            <p:cNvPr id="330" name="Google Shape;330;p13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0059722" y="254641"/>
              <a:ext cx="1818021" cy="983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1" name="Google Shape;331;p13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626477" y="484081"/>
              <a:ext cx="1505800" cy="52440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2"/>
          <p:cNvGrpSpPr/>
          <p:nvPr/>
        </p:nvGrpSpPr>
        <p:grpSpPr>
          <a:xfrm>
            <a:off x="0" y="-1"/>
            <a:ext cx="12192000" cy="6858002"/>
            <a:chOff x="0" y="317351"/>
            <a:chExt cx="12192000" cy="6858002"/>
          </a:xfrm>
        </p:grpSpPr>
        <p:pic>
          <p:nvPicPr>
            <p:cNvPr id="106" name="Google Shape;106;p2"/>
            <p:cNvPicPr preferRelativeResize="0"/>
            <p:nvPr/>
          </p:nvPicPr>
          <p:blipFill rotWithShape="1">
            <a:blip r:embed="rId3">
              <a:alphaModFix/>
            </a:blip>
            <a:srcRect l="7812" r="7811" b="7535"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8" name="Google Shape;10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15518" y="165438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"/>
          <p:cNvSpPr txBox="1"/>
          <p:nvPr/>
        </p:nvSpPr>
        <p:spPr>
          <a:xfrm>
            <a:off x="2753576" y="1352266"/>
            <a:ext cx="7106881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5000" b="0" i="0" u="none" strike="noStrike" cap="none">
                <a:solidFill>
                  <a:srgbClr val="D2A6FF"/>
                </a:solidFill>
                <a:latin typeface="Arial"/>
                <a:ea typeface="Arial"/>
                <a:cs typeface="Arial"/>
                <a:sym typeface="Arial"/>
              </a:rPr>
              <a:t>Tabla de contenidos</a:t>
            </a:r>
            <a:endParaRPr sz="5000" b="0" i="0" u="none" strike="noStrike" cap="none">
              <a:solidFill>
                <a:srgbClr val="D2A6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3476266" y="2461172"/>
            <a:ext cx="790226" cy="790226"/>
          </a:xfrm>
          <a:prstGeom prst="ellipse">
            <a:avLst/>
          </a:prstGeom>
          <a:solidFill>
            <a:srgbClr val="ADF6FE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3476266" y="3603906"/>
            <a:ext cx="790226" cy="790226"/>
          </a:xfrm>
          <a:prstGeom prst="ellipse">
            <a:avLst/>
          </a:prstGeom>
          <a:solidFill>
            <a:srgbClr val="ADF6FE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3476266" y="4757859"/>
            <a:ext cx="790226" cy="790226"/>
          </a:xfrm>
          <a:prstGeom prst="ellipse">
            <a:avLst/>
          </a:prstGeom>
          <a:solidFill>
            <a:srgbClr val="ADF6FE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4630461" y="2580983"/>
            <a:ext cx="4191000" cy="660742"/>
          </a:xfrm>
          <a:prstGeom prst="roundRect">
            <a:avLst>
              <a:gd name="adj" fmla="val 16667"/>
            </a:avLst>
          </a:prstGeom>
          <a:solidFill>
            <a:srgbClr val="ADF6FE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ADF6F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"/>
          <p:cNvSpPr/>
          <p:nvPr/>
        </p:nvSpPr>
        <p:spPr>
          <a:xfrm>
            <a:off x="4630461" y="3668648"/>
            <a:ext cx="4191000" cy="660742"/>
          </a:xfrm>
          <a:prstGeom prst="roundRect">
            <a:avLst>
              <a:gd name="adj" fmla="val 16667"/>
            </a:avLst>
          </a:prstGeom>
          <a:solidFill>
            <a:srgbClr val="ADF6FE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ADF6F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4630461" y="4822601"/>
            <a:ext cx="4191000" cy="660742"/>
          </a:xfrm>
          <a:prstGeom prst="roundRect">
            <a:avLst>
              <a:gd name="adj" fmla="val 16667"/>
            </a:avLst>
          </a:prstGeom>
          <a:solidFill>
            <a:srgbClr val="ADF6FE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ADF6F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"/>
          <p:cNvSpPr txBox="1"/>
          <p:nvPr/>
        </p:nvSpPr>
        <p:spPr>
          <a:xfrm>
            <a:off x="3587006" y="2520035"/>
            <a:ext cx="58668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000" b="0" i="0" u="none" strike="noStrike" cap="none">
                <a:solidFill>
                  <a:srgbClr val="001059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1</a:t>
            </a:r>
            <a:endParaRPr/>
          </a:p>
        </p:txBody>
      </p:sp>
      <p:sp>
        <p:nvSpPr>
          <p:cNvPr id="117" name="Google Shape;117;p2"/>
          <p:cNvSpPr txBox="1"/>
          <p:nvPr/>
        </p:nvSpPr>
        <p:spPr>
          <a:xfrm>
            <a:off x="3595092" y="3687327"/>
            <a:ext cx="58668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000" b="0" i="0" u="none" strike="noStrike" cap="none">
                <a:solidFill>
                  <a:srgbClr val="001059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2</a:t>
            </a:r>
            <a:endParaRPr/>
          </a:p>
        </p:txBody>
      </p:sp>
      <p:sp>
        <p:nvSpPr>
          <p:cNvPr id="118" name="Google Shape;118;p2"/>
          <p:cNvSpPr txBox="1"/>
          <p:nvPr/>
        </p:nvSpPr>
        <p:spPr>
          <a:xfrm>
            <a:off x="3578039" y="4822601"/>
            <a:ext cx="58668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000" b="0" i="0" u="none" strike="noStrike" cap="none">
                <a:solidFill>
                  <a:srgbClr val="001059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3</a:t>
            </a:r>
            <a:endParaRPr/>
          </a:p>
        </p:txBody>
      </p:sp>
      <p:sp>
        <p:nvSpPr>
          <p:cNvPr id="119" name="Google Shape;119;p2"/>
          <p:cNvSpPr txBox="1"/>
          <p:nvPr/>
        </p:nvSpPr>
        <p:spPr>
          <a:xfrm>
            <a:off x="4575277" y="2602171"/>
            <a:ext cx="4369907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dirty="0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Aprendizaje no supervisado-bases </a:t>
            </a:r>
            <a:endParaRPr sz="900" dirty="0"/>
          </a:p>
        </p:txBody>
      </p:sp>
      <p:sp>
        <p:nvSpPr>
          <p:cNvPr id="120" name="Google Shape;120;p2"/>
          <p:cNvSpPr txBox="1"/>
          <p:nvPr/>
        </p:nvSpPr>
        <p:spPr>
          <a:xfrm>
            <a:off x="4828420" y="3620092"/>
            <a:ext cx="3795082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dirty="0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Básicos del análisis del clúster </a:t>
            </a:r>
            <a:endParaRPr sz="1200" dirty="0"/>
          </a:p>
        </p:txBody>
      </p:sp>
      <p:sp>
        <p:nvSpPr>
          <p:cNvPr id="121" name="Google Shape;121;p2"/>
          <p:cNvSpPr txBox="1"/>
          <p:nvPr/>
        </p:nvSpPr>
        <p:spPr>
          <a:xfrm>
            <a:off x="4541408" y="4939075"/>
            <a:ext cx="436990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 b="0" i="0" u="none" strike="noStrike" cap="none" dirty="0">
                <a:solidFill>
                  <a:srgbClr val="001059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Preparación de dat</a:t>
            </a:r>
            <a:r>
              <a:rPr lang="es-CO" sz="1800" dirty="0">
                <a:solidFill>
                  <a:srgbClr val="001059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a para </a:t>
            </a:r>
            <a:r>
              <a:rPr lang="es-CO" sz="1800" dirty="0" err="1">
                <a:solidFill>
                  <a:srgbClr val="001059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clustering</a:t>
            </a:r>
            <a:r>
              <a:rPr lang="es-CO" sz="2400" b="0" i="0" u="none" strike="noStrike" cap="none" dirty="0">
                <a:solidFill>
                  <a:srgbClr val="001059"/>
                </a:solidFill>
                <a:latin typeface="Nunito Sans Black"/>
                <a:ea typeface="Nunito Sans Black"/>
                <a:cs typeface="Nunito Sans Black"/>
                <a:sym typeface="Nunito Sans Black"/>
              </a:rPr>
              <a:t> </a:t>
            </a:r>
            <a:endParaRPr sz="1000" dirty="0"/>
          </a:p>
        </p:txBody>
      </p:sp>
      <p:cxnSp>
        <p:nvCxnSpPr>
          <p:cNvPr id="122" name="Google Shape;122;p2"/>
          <p:cNvCxnSpPr>
            <a:stCxn id="110" idx="4"/>
            <a:endCxn id="111" idx="0"/>
          </p:cNvCxnSpPr>
          <p:nvPr/>
        </p:nvCxnSpPr>
        <p:spPr>
          <a:xfrm>
            <a:off x="3871379" y="3251398"/>
            <a:ext cx="0" cy="352500"/>
          </a:xfrm>
          <a:prstGeom prst="straightConnector1">
            <a:avLst/>
          </a:prstGeom>
          <a:noFill/>
          <a:ln w="381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3" name="Google Shape;123;p2"/>
          <p:cNvCxnSpPr>
            <a:stCxn id="117" idx="2"/>
          </p:cNvCxnSpPr>
          <p:nvPr/>
        </p:nvCxnSpPr>
        <p:spPr>
          <a:xfrm>
            <a:off x="3888432" y="4395213"/>
            <a:ext cx="0" cy="345000"/>
          </a:xfrm>
          <a:prstGeom prst="straightConnector1">
            <a:avLst/>
          </a:prstGeom>
          <a:noFill/>
          <a:ln w="381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24" name="Google Shape;124;p2"/>
          <p:cNvGrpSpPr/>
          <p:nvPr/>
        </p:nvGrpSpPr>
        <p:grpSpPr>
          <a:xfrm>
            <a:off x="626477" y="254641"/>
            <a:ext cx="11251266" cy="983288"/>
            <a:chOff x="626477" y="254641"/>
            <a:chExt cx="11251266" cy="983288"/>
          </a:xfrm>
        </p:grpSpPr>
        <p:pic>
          <p:nvPicPr>
            <p:cNvPr id="125" name="Google Shape;125;p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59722" y="254641"/>
              <a:ext cx="1818021" cy="983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2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626477" y="484081"/>
              <a:ext cx="1505800" cy="52440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5"/>
          <p:cNvPicPr preferRelativeResize="0"/>
          <p:nvPr/>
        </p:nvPicPr>
        <p:blipFill rotWithShape="1">
          <a:blip r:embed="rId3">
            <a:alphaModFix/>
          </a:blip>
          <a:srcRect l="25589" r="15148"/>
          <a:stretch/>
        </p:blipFill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1059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5"/>
          <p:cNvSpPr/>
          <p:nvPr/>
        </p:nvSpPr>
        <p:spPr>
          <a:xfrm>
            <a:off x="5772926" y="1171826"/>
            <a:ext cx="5384039" cy="635000"/>
          </a:xfrm>
          <a:prstGeom prst="rect">
            <a:avLst/>
          </a:prstGeom>
          <a:solidFill>
            <a:srgbClr val="D2A6FF">
              <a:alpha val="87843"/>
            </a:srgbClr>
          </a:solidFill>
          <a:ln w="12700" cap="flat" cmpd="sng">
            <a:solidFill>
              <a:srgbClr val="ADF6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5907154" y="1151749"/>
            <a:ext cx="536107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000" dirty="0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Parámetros comunes sintonizables en el árbol</a:t>
            </a:r>
            <a:endParaRPr sz="800" dirty="0"/>
          </a:p>
        </p:txBody>
      </p:sp>
      <p:grpSp>
        <p:nvGrpSpPr>
          <p:cNvPr id="183" name="Google Shape;183;p5"/>
          <p:cNvGrpSpPr/>
          <p:nvPr/>
        </p:nvGrpSpPr>
        <p:grpSpPr>
          <a:xfrm>
            <a:off x="601045" y="195198"/>
            <a:ext cx="10989910" cy="770002"/>
            <a:chOff x="626478" y="195198"/>
            <a:chExt cx="10989910" cy="770002"/>
          </a:xfrm>
        </p:grpSpPr>
        <p:pic>
          <p:nvPicPr>
            <p:cNvPr id="184" name="Google Shape;184;p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192397" y="195198"/>
              <a:ext cx="1423991" cy="770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26478" y="390743"/>
              <a:ext cx="1088022" cy="37891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6" name="Google Shape;186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8330" y="5353058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 txBox="1"/>
          <p:nvPr/>
        </p:nvSpPr>
        <p:spPr>
          <a:xfrm>
            <a:off x="6202673" y="2262020"/>
            <a:ext cx="5978704" cy="2462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2200" dirty="0"/>
              <a:t>¿Cómo Google noticias clasifica artículos?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_tradnl" sz="22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2200" dirty="0"/>
              <a:t>Despliegue de </a:t>
            </a:r>
            <a:r>
              <a:rPr lang="es-ES_tradnl" sz="2200" dirty="0" err="1"/>
              <a:t>clustering</a:t>
            </a:r>
            <a:r>
              <a:rPr lang="es-ES_tradnl" sz="2200" dirty="0"/>
              <a:t> 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_tradnl" sz="22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2200" dirty="0"/>
              <a:t>Generar match con términos frecuentes en artículos para encontrar </a:t>
            </a:r>
            <a:r>
              <a:rPr lang="es-ES_tradnl" sz="2200" dirty="0" err="1"/>
              <a:t>simitud</a:t>
            </a:r>
            <a:endParaRPr lang="es-ES_tradnl" sz="22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_tradnl" sz="22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5C476E3-8593-D5E7-DD84-E4B5D57E42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25143" y="4463739"/>
            <a:ext cx="2705217" cy="202234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6"/>
          <p:cNvPicPr preferRelativeResize="0"/>
          <p:nvPr/>
        </p:nvPicPr>
        <p:blipFill rotWithShape="1">
          <a:blip r:embed="rId3">
            <a:alphaModFix/>
          </a:blip>
          <a:srcRect l="25589" r="15148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1059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5" name="Google Shape;195;p6"/>
          <p:cNvGrpSpPr/>
          <p:nvPr/>
        </p:nvGrpSpPr>
        <p:grpSpPr>
          <a:xfrm>
            <a:off x="597743" y="203053"/>
            <a:ext cx="10996514" cy="770002"/>
            <a:chOff x="597743" y="203053"/>
            <a:chExt cx="10996514" cy="770002"/>
          </a:xfrm>
        </p:grpSpPr>
        <p:pic>
          <p:nvPicPr>
            <p:cNvPr id="196" name="Google Shape;19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97743" y="398399"/>
              <a:ext cx="1088021" cy="3793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7" name="Google Shape;197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170585" y="203053"/>
              <a:ext cx="1423672" cy="770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8" name="Google Shape;198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538573" y="5482507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6"/>
          <p:cNvSpPr/>
          <p:nvPr/>
        </p:nvSpPr>
        <p:spPr>
          <a:xfrm>
            <a:off x="524898" y="3178793"/>
            <a:ext cx="1871462" cy="1387072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0F4FD"/>
              </a:gs>
              <a:gs pos="100000">
                <a:srgbClr val="D2A6FF"/>
              </a:gs>
            </a:gsLst>
            <a:lin ang="0" scaled="0"/>
          </a:gradFill>
          <a:ln w="127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6"/>
          <p:cNvSpPr/>
          <p:nvPr/>
        </p:nvSpPr>
        <p:spPr>
          <a:xfrm>
            <a:off x="2997371" y="3178793"/>
            <a:ext cx="2131887" cy="1387072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0F4FD"/>
              </a:gs>
              <a:gs pos="100000">
                <a:srgbClr val="D2A6FF"/>
              </a:gs>
            </a:gsLst>
            <a:lin ang="0" scaled="0"/>
          </a:gradFill>
          <a:ln w="127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6"/>
          <p:cNvSpPr txBox="1"/>
          <p:nvPr/>
        </p:nvSpPr>
        <p:spPr>
          <a:xfrm>
            <a:off x="381686" y="1006054"/>
            <a:ext cx="543579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 dirty="0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¿Qué es aprendizaje no supervisado?</a:t>
            </a:r>
            <a:endParaRPr lang="es-CO" sz="1100" dirty="0"/>
          </a:p>
        </p:txBody>
      </p:sp>
      <p:sp>
        <p:nvSpPr>
          <p:cNvPr id="202" name="Google Shape;202;p6"/>
          <p:cNvSpPr txBox="1"/>
          <p:nvPr/>
        </p:nvSpPr>
        <p:spPr>
          <a:xfrm>
            <a:off x="710586" y="3287573"/>
            <a:ext cx="1521802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b="1" dirty="0"/>
              <a:t>Grupo de algoritmos que encuentran patrones en data</a:t>
            </a:r>
          </a:p>
        </p:txBody>
      </p:sp>
      <p:sp>
        <p:nvSpPr>
          <p:cNvPr id="203" name="Google Shape;203;p6"/>
          <p:cNvSpPr txBox="1"/>
          <p:nvPr/>
        </p:nvSpPr>
        <p:spPr>
          <a:xfrm>
            <a:off x="381686" y="2295751"/>
            <a:ext cx="5050488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b="1" dirty="0" err="1">
                <a:solidFill>
                  <a:srgbClr val="001059"/>
                </a:solidFill>
                <a:latin typeface="Nunito Sans"/>
                <a:sym typeface="Nunito Sans"/>
              </a:rPr>
              <a:t>Insights</a:t>
            </a:r>
            <a:r>
              <a:rPr lang="es-CO" sz="2400" b="1" dirty="0">
                <a:solidFill>
                  <a:srgbClr val="001059"/>
                </a:solidFill>
                <a:latin typeface="Nunito Sans"/>
                <a:sym typeface="Nunito Sans"/>
              </a:rPr>
              <a:t> </a:t>
            </a:r>
            <a:endParaRPr dirty="0"/>
          </a:p>
        </p:txBody>
      </p:sp>
      <p:sp>
        <p:nvSpPr>
          <p:cNvPr id="2" name="Google Shape;202;p6">
            <a:extLst>
              <a:ext uri="{FF2B5EF4-FFF2-40B4-BE49-F238E27FC236}">
                <a16:creationId xmlns:a16="http://schemas.microsoft.com/office/drawing/2014/main" id="{D53597D9-9541-ECFC-FF67-47A13524DC32}"/>
              </a:ext>
            </a:extLst>
          </p:cNvPr>
          <p:cNvSpPr txBox="1"/>
          <p:nvPr/>
        </p:nvSpPr>
        <p:spPr>
          <a:xfrm>
            <a:off x="3132551" y="3243679"/>
            <a:ext cx="1861525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000" b="1" dirty="0"/>
              <a:t>Data para algoritmos que no tienen etiquetas</a:t>
            </a:r>
          </a:p>
        </p:txBody>
      </p:sp>
      <p:sp>
        <p:nvSpPr>
          <p:cNvPr id="3" name="Google Shape;199;p6">
            <a:extLst>
              <a:ext uri="{FF2B5EF4-FFF2-40B4-BE49-F238E27FC236}">
                <a16:creationId xmlns:a16="http://schemas.microsoft.com/office/drawing/2014/main" id="{439DC0B8-45A9-7313-A234-BAFC029F997C}"/>
              </a:ext>
            </a:extLst>
          </p:cNvPr>
          <p:cNvSpPr/>
          <p:nvPr/>
        </p:nvSpPr>
        <p:spPr>
          <a:xfrm>
            <a:off x="524898" y="4881461"/>
            <a:ext cx="1871462" cy="1387072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0F4FD"/>
              </a:gs>
              <a:gs pos="100000">
                <a:srgbClr val="D2A6FF"/>
              </a:gs>
            </a:gsLst>
            <a:lin ang="0" scaled="0"/>
          </a:gradFill>
          <a:ln w="127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202;p6">
            <a:extLst>
              <a:ext uri="{FF2B5EF4-FFF2-40B4-BE49-F238E27FC236}">
                <a16:creationId xmlns:a16="http://schemas.microsoft.com/office/drawing/2014/main" id="{5EA939E6-1750-D96A-D4C0-CA74FE2C8043}"/>
              </a:ext>
            </a:extLst>
          </p:cNvPr>
          <p:cNvSpPr txBox="1"/>
          <p:nvPr/>
        </p:nvSpPr>
        <p:spPr>
          <a:xfrm>
            <a:off x="508092" y="5161313"/>
            <a:ext cx="1871462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800" b="1" dirty="0"/>
              <a:t>Interpretas datos no estructurados</a:t>
            </a:r>
          </a:p>
        </p:txBody>
      </p:sp>
      <p:sp>
        <p:nvSpPr>
          <p:cNvPr id="5" name="Google Shape;200;p6">
            <a:extLst>
              <a:ext uri="{FF2B5EF4-FFF2-40B4-BE49-F238E27FC236}">
                <a16:creationId xmlns:a16="http://schemas.microsoft.com/office/drawing/2014/main" id="{A91F22D8-3772-824F-003D-D8070A20CDDD}"/>
              </a:ext>
            </a:extLst>
          </p:cNvPr>
          <p:cNvSpPr/>
          <p:nvPr/>
        </p:nvSpPr>
        <p:spPr>
          <a:xfrm>
            <a:off x="2997371" y="4884429"/>
            <a:ext cx="2131887" cy="1387072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0F4FD"/>
              </a:gs>
              <a:gs pos="100000">
                <a:srgbClr val="D2A6FF"/>
              </a:gs>
            </a:gsLst>
            <a:lin ang="0" scaled="0"/>
          </a:gradFill>
          <a:ln w="127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202;p6">
            <a:extLst>
              <a:ext uri="{FF2B5EF4-FFF2-40B4-BE49-F238E27FC236}">
                <a16:creationId xmlns:a16="http://schemas.microsoft.com/office/drawing/2014/main" id="{2B708BD9-0E59-EBB6-1D99-4A1883644CE2}"/>
              </a:ext>
            </a:extLst>
          </p:cNvPr>
          <p:cNvSpPr txBox="1"/>
          <p:nvPr/>
        </p:nvSpPr>
        <p:spPr>
          <a:xfrm>
            <a:off x="3132551" y="4945134"/>
            <a:ext cx="1871949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000" b="1" dirty="0" err="1"/>
              <a:t>Clusterin</a:t>
            </a:r>
            <a:r>
              <a:rPr lang="es-ES_tradnl" sz="2000" b="1" dirty="0"/>
              <a:t> </a:t>
            </a:r>
            <a:r>
              <a:rPr lang="es-ES_tradnl" sz="2000" b="1" dirty="0" err="1"/>
              <a:t>Kmeans</a:t>
            </a:r>
            <a:r>
              <a:rPr lang="es-ES_tradnl" sz="2000" b="1" dirty="0"/>
              <a:t>, </a:t>
            </a:r>
            <a:r>
              <a:rPr lang="es-ES_tradnl" sz="2000" b="1" dirty="0" err="1"/>
              <a:t>jerarquico</a:t>
            </a:r>
            <a:r>
              <a:rPr lang="es-ES_tradnl" sz="2000" b="1" dirty="0"/>
              <a:t> y </a:t>
            </a:r>
            <a:r>
              <a:rPr lang="es-ES_tradnl" sz="2000" b="1" dirty="0" err="1"/>
              <a:t>dbscan</a:t>
            </a:r>
            <a:endParaRPr lang="es-ES_tradnl" sz="20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7"/>
          <p:cNvGrpSpPr/>
          <p:nvPr/>
        </p:nvGrpSpPr>
        <p:grpSpPr>
          <a:xfrm>
            <a:off x="0" y="0"/>
            <a:ext cx="12192000" cy="6858002"/>
            <a:chOff x="0" y="317351"/>
            <a:chExt cx="12192000" cy="6858002"/>
          </a:xfrm>
        </p:grpSpPr>
        <p:pic>
          <p:nvPicPr>
            <p:cNvPr id="211" name="Google Shape;211;p7"/>
            <p:cNvPicPr preferRelativeResize="0"/>
            <p:nvPr/>
          </p:nvPicPr>
          <p:blipFill rotWithShape="1">
            <a:blip r:embed="rId3">
              <a:alphaModFix/>
            </a:blip>
            <a:srcRect l="7812" r="7811" b="7535"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3" name="Google Shape;213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70304" y="79887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7"/>
          <p:cNvSpPr txBox="1"/>
          <p:nvPr/>
        </p:nvSpPr>
        <p:spPr>
          <a:xfrm>
            <a:off x="-1255027" y="1316427"/>
            <a:ext cx="9616019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400" dirty="0" err="1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Clustering</a:t>
            </a: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 - </a:t>
            </a:r>
            <a:r>
              <a:rPr lang="es-CO" sz="4400" dirty="0" err="1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Overview</a:t>
            </a: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 </a:t>
            </a:r>
            <a:endParaRPr dirty="0"/>
          </a:p>
        </p:txBody>
      </p:sp>
      <p:grpSp>
        <p:nvGrpSpPr>
          <p:cNvPr id="222" name="Google Shape;222;p7"/>
          <p:cNvGrpSpPr/>
          <p:nvPr/>
        </p:nvGrpSpPr>
        <p:grpSpPr>
          <a:xfrm>
            <a:off x="470367" y="153938"/>
            <a:ext cx="11251266" cy="983288"/>
            <a:chOff x="626477" y="254641"/>
            <a:chExt cx="11251266" cy="983288"/>
          </a:xfrm>
        </p:grpSpPr>
        <p:pic>
          <p:nvPicPr>
            <p:cNvPr id="223" name="Google Shape;223;p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59722" y="254641"/>
              <a:ext cx="1818021" cy="983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626477" y="484081"/>
              <a:ext cx="1505800" cy="52440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CE01618E-6D9B-D3B0-7929-3FF7E8B8A1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2786" y="2394658"/>
            <a:ext cx="5423498" cy="369617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833DFEC-2306-632C-DCD2-1A563BCADAFA}"/>
              </a:ext>
            </a:extLst>
          </p:cNvPr>
          <p:cNvSpPr txBox="1"/>
          <p:nvPr/>
        </p:nvSpPr>
        <p:spPr>
          <a:xfrm>
            <a:off x="7253207" y="2774197"/>
            <a:ext cx="435502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b="1" dirty="0">
                <a:solidFill>
                  <a:schemeClr val="bg1"/>
                </a:solidFill>
              </a:rPr>
              <a:t>-El proceso de agrupar ítems con características similares </a:t>
            </a:r>
          </a:p>
          <a:p>
            <a:pPr algn="ctr"/>
            <a:endParaRPr lang="es-ES_tradnl" sz="2400" b="1" dirty="0">
              <a:solidFill>
                <a:schemeClr val="bg1"/>
              </a:solidFill>
            </a:endParaRPr>
          </a:p>
          <a:p>
            <a:pPr algn="ctr"/>
            <a:r>
              <a:rPr lang="es-ES_tradnl" sz="2400" b="1" dirty="0">
                <a:solidFill>
                  <a:schemeClr val="bg1"/>
                </a:solidFill>
              </a:rPr>
              <a:t>-Ítems con grupos similares a cada uno y otros con otros grupos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7"/>
          <p:cNvGrpSpPr/>
          <p:nvPr/>
        </p:nvGrpSpPr>
        <p:grpSpPr>
          <a:xfrm>
            <a:off x="0" y="0"/>
            <a:ext cx="12192000" cy="6858002"/>
            <a:chOff x="0" y="317351"/>
            <a:chExt cx="12192000" cy="6858002"/>
          </a:xfrm>
        </p:grpSpPr>
        <p:pic>
          <p:nvPicPr>
            <p:cNvPr id="211" name="Google Shape;211;p7"/>
            <p:cNvPicPr preferRelativeResize="0"/>
            <p:nvPr/>
          </p:nvPicPr>
          <p:blipFill rotWithShape="1">
            <a:blip r:embed="rId3">
              <a:alphaModFix/>
            </a:blip>
            <a:srcRect l="7812" r="7811" b="7535"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3" name="Google Shape;213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04937" y="185859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7"/>
          <p:cNvSpPr txBox="1"/>
          <p:nvPr/>
        </p:nvSpPr>
        <p:spPr>
          <a:xfrm>
            <a:off x="981275" y="1578101"/>
            <a:ext cx="10896468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¿Qué es un clúster?  </a:t>
            </a:r>
            <a:endParaRPr dirty="0"/>
          </a:p>
        </p:txBody>
      </p:sp>
      <p:grpSp>
        <p:nvGrpSpPr>
          <p:cNvPr id="222" name="Google Shape;222;p7"/>
          <p:cNvGrpSpPr/>
          <p:nvPr/>
        </p:nvGrpSpPr>
        <p:grpSpPr>
          <a:xfrm>
            <a:off x="626477" y="254641"/>
            <a:ext cx="11251266" cy="983288"/>
            <a:chOff x="626477" y="254641"/>
            <a:chExt cx="11251266" cy="983288"/>
          </a:xfrm>
        </p:grpSpPr>
        <p:pic>
          <p:nvPicPr>
            <p:cNvPr id="223" name="Google Shape;223;p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59722" y="254641"/>
              <a:ext cx="1818021" cy="983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626477" y="484081"/>
              <a:ext cx="1505800" cy="5244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4CFA9BC5-8B61-DB4F-DBAD-B83DE3DE83FD}"/>
              </a:ext>
            </a:extLst>
          </p:cNvPr>
          <p:cNvSpPr txBox="1"/>
          <p:nvPr/>
        </p:nvSpPr>
        <p:spPr>
          <a:xfrm>
            <a:off x="1031322" y="2930094"/>
            <a:ext cx="57033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dirty="0">
                <a:solidFill>
                  <a:schemeClr val="bg1"/>
                </a:solidFill>
              </a:rPr>
              <a:t>-Un grupo de ítems con características similares </a:t>
            </a:r>
          </a:p>
          <a:p>
            <a:pPr algn="ctr"/>
            <a:r>
              <a:rPr lang="es-ES_tradnl" sz="2800" dirty="0">
                <a:solidFill>
                  <a:schemeClr val="bg1"/>
                </a:solidFill>
              </a:rPr>
              <a:t>-Google noticias: artículos donde palabras similares y asociaciones de palabras aparecen juntos  </a:t>
            </a:r>
          </a:p>
          <a:p>
            <a:pPr algn="ctr"/>
            <a:r>
              <a:rPr lang="es-ES_tradnl" sz="2800" dirty="0">
                <a:solidFill>
                  <a:schemeClr val="bg1"/>
                </a:solidFill>
              </a:rPr>
              <a:t>-Segmentos de clientes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20E9697-38AF-690C-7EFA-490BE41C52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98840" y="1578101"/>
            <a:ext cx="2528407" cy="425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66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5"/>
          <p:cNvPicPr preferRelativeResize="0"/>
          <p:nvPr/>
        </p:nvPicPr>
        <p:blipFill rotWithShape="1">
          <a:blip r:embed="rId3">
            <a:alphaModFix/>
          </a:blip>
          <a:srcRect l="25589" r="15148"/>
          <a:stretch/>
        </p:blipFill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1059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5"/>
          <p:cNvSpPr/>
          <p:nvPr/>
        </p:nvSpPr>
        <p:spPr>
          <a:xfrm>
            <a:off x="5772926" y="1171826"/>
            <a:ext cx="5384039" cy="635000"/>
          </a:xfrm>
          <a:prstGeom prst="rect">
            <a:avLst/>
          </a:prstGeom>
          <a:solidFill>
            <a:srgbClr val="D2A6FF">
              <a:alpha val="87843"/>
            </a:srgbClr>
          </a:solidFill>
          <a:ln w="12700" cap="flat" cmpd="sng">
            <a:solidFill>
              <a:srgbClr val="ADF6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5907153" y="1258514"/>
            <a:ext cx="536107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Tipos de </a:t>
            </a:r>
            <a:r>
              <a:rPr lang="es-CO" sz="2400" dirty="0" err="1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clustering</a:t>
            </a:r>
            <a:r>
              <a:rPr lang="es-CO" sz="2400" dirty="0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 </a:t>
            </a:r>
            <a:endParaRPr lang="es-CO" sz="900" dirty="0"/>
          </a:p>
        </p:txBody>
      </p:sp>
      <p:grpSp>
        <p:nvGrpSpPr>
          <p:cNvPr id="183" name="Google Shape;183;p5"/>
          <p:cNvGrpSpPr/>
          <p:nvPr/>
        </p:nvGrpSpPr>
        <p:grpSpPr>
          <a:xfrm>
            <a:off x="601045" y="195198"/>
            <a:ext cx="10989910" cy="770002"/>
            <a:chOff x="626478" y="195198"/>
            <a:chExt cx="10989910" cy="770002"/>
          </a:xfrm>
        </p:grpSpPr>
        <p:pic>
          <p:nvPicPr>
            <p:cNvPr id="184" name="Google Shape;184;p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192397" y="195198"/>
              <a:ext cx="1423991" cy="770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5" name="Google Shape;185;p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26478" y="390743"/>
              <a:ext cx="1088022" cy="37891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6" name="Google Shape;186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8330" y="5353058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5"/>
          <p:cNvSpPr txBox="1"/>
          <p:nvPr/>
        </p:nvSpPr>
        <p:spPr>
          <a:xfrm>
            <a:off x="6202673" y="2262020"/>
            <a:ext cx="5978704" cy="1785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2200" dirty="0" err="1"/>
              <a:t>Kmeans</a:t>
            </a:r>
            <a:endParaRPr lang="es-ES_tradnl" sz="2200" dirty="0"/>
          </a:p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endParaRPr lang="es-ES_tradnl" sz="22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2200" dirty="0"/>
              <a:t>Jerárquico 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ES_tradnl" sz="2200" dirty="0"/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ES_tradnl" sz="2200" dirty="0"/>
              <a:t>DBSCAN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CBB5C59-BD80-4E29-41F1-A587467924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6576" y="2468213"/>
            <a:ext cx="1500389" cy="157887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B7DC20F-841B-EA2F-5292-FC427D155A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26725" y="4364102"/>
            <a:ext cx="35306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863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6"/>
          <p:cNvPicPr preferRelativeResize="0"/>
          <p:nvPr/>
        </p:nvPicPr>
        <p:blipFill rotWithShape="1">
          <a:blip r:embed="rId3">
            <a:alphaModFix/>
          </a:blip>
          <a:srcRect l="25589" r="15148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1059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5" name="Google Shape;195;p6"/>
          <p:cNvGrpSpPr/>
          <p:nvPr/>
        </p:nvGrpSpPr>
        <p:grpSpPr>
          <a:xfrm>
            <a:off x="597743" y="203053"/>
            <a:ext cx="10996514" cy="770002"/>
            <a:chOff x="597743" y="203053"/>
            <a:chExt cx="10996514" cy="770002"/>
          </a:xfrm>
        </p:grpSpPr>
        <p:pic>
          <p:nvPicPr>
            <p:cNvPr id="196" name="Google Shape;196;p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97743" y="398399"/>
              <a:ext cx="1088021" cy="3793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7" name="Google Shape;197;p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170585" y="203053"/>
              <a:ext cx="1423672" cy="770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8" name="Google Shape;198;p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538573" y="5482507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6"/>
          <p:cNvSpPr/>
          <p:nvPr/>
        </p:nvSpPr>
        <p:spPr>
          <a:xfrm>
            <a:off x="524898" y="3178793"/>
            <a:ext cx="1871462" cy="1387072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0F4FD"/>
              </a:gs>
              <a:gs pos="100000">
                <a:srgbClr val="D2A6FF"/>
              </a:gs>
            </a:gsLst>
            <a:lin ang="0" scaled="0"/>
          </a:gradFill>
          <a:ln w="127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6"/>
          <p:cNvSpPr/>
          <p:nvPr/>
        </p:nvSpPr>
        <p:spPr>
          <a:xfrm>
            <a:off x="2997371" y="3178793"/>
            <a:ext cx="2131887" cy="1387072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0F4FD"/>
              </a:gs>
              <a:gs pos="100000">
                <a:srgbClr val="D2A6FF"/>
              </a:gs>
            </a:gsLst>
            <a:lin ang="0" scaled="0"/>
          </a:gradFill>
          <a:ln w="127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6"/>
          <p:cNvSpPr txBox="1"/>
          <p:nvPr/>
        </p:nvSpPr>
        <p:spPr>
          <a:xfrm>
            <a:off x="381686" y="1006054"/>
            <a:ext cx="543579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600" dirty="0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¿Por qué preparar la data para el </a:t>
            </a:r>
            <a:r>
              <a:rPr lang="es-CO" sz="3600" dirty="0" err="1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clustering</a:t>
            </a:r>
            <a:r>
              <a:rPr lang="es-CO" sz="3600" dirty="0">
                <a:solidFill>
                  <a:srgbClr val="001059"/>
                </a:solidFill>
                <a:latin typeface="Nunito Sans Black"/>
                <a:cs typeface="Nunito Sans Black"/>
                <a:sym typeface="Nunito Sans Black"/>
              </a:rPr>
              <a:t>?</a:t>
            </a:r>
            <a:endParaRPr lang="es-CO" sz="1100" dirty="0"/>
          </a:p>
        </p:txBody>
      </p:sp>
      <p:sp>
        <p:nvSpPr>
          <p:cNvPr id="202" name="Google Shape;202;p6"/>
          <p:cNvSpPr txBox="1"/>
          <p:nvPr/>
        </p:nvSpPr>
        <p:spPr>
          <a:xfrm>
            <a:off x="699728" y="3440394"/>
            <a:ext cx="1521802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b="1" dirty="0"/>
              <a:t>Variables con las escalas y los análisis de las </a:t>
            </a:r>
            <a:r>
              <a:rPr lang="es-ES_tradnl" b="1" dirty="0" err="1"/>
              <a:t>vaianzas</a:t>
            </a:r>
            <a:endParaRPr lang="es-ES_tradnl" b="1" dirty="0"/>
          </a:p>
        </p:txBody>
      </p:sp>
      <p:sp>
        <p:nvSpPr>
          <p:cNvPr id="203" name="Google Shape;203;p6"/>
          <p:cNvSpPr txBox="1"/>
          <p:nvPr/>
        </p:nvSpPr>
        <p:spPr>
          <a:xfrm>
            <a:off x="381686" y="2295751"/>
            <a:ext cx="5050488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400" b="1" dirty="0" err="1">
                <a:solidFill>
                  <a:srgbClr val="001059"/>
                </a:solidFill>
                <a:latin typeface="Nunito Sans"/>
                <a:sym typeface="Nunito Sans"/>
              </a:rPr>
              <a:t>Insights</a:t>
            </a:r>
            <a:r>
              <a:rPr lang="es-CO" sz="2400" b="1" dirty="0">
                <a:solidFill>
                  <a:srgbClr val="001059"/>
                </a:solidFill>
                <a:latin typeface="Nunito Sans"/>
                <a:sym typeface="Nunito Sans"/>
              </a:rPr>
              <a:t> </a:t>
            </a:r>
            <a:endParaRPr dirty="0"/>
          </a:p>
        </p:txBody>
      </p:sp>
      <p:sp>
        <p:nvSpPr>
          <p:cNvPr id="2" name="Google Shape;202;p6">
            <a:extLst>
              <a:ext uri="{FF2B5EF4-FFF2-40B4-BE49-F238E27FC236}">
                <a16:creationId xmlns:a16="http://schemas.microsoft.com/office/drawing/2014/main" id="{D53597D9-9541-ECFC-FF67-47A13524DC32}"/>
              </a:ext>
            </a:extLst>
          </p:cNvPr>
          <p:cNvSpPr txBox="1"/>
          <p:nvPr/>
        </p:nvSpPr>
        <p:spPr>
          <a:xfrm>
            <a:off x="3132551" y="3243679"/>
            <a:ext cx="1861525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000" b="1" dirty="0"/>
              <a:t>Data en crudo puede estar sesgado</a:t>
            </a:r>
          </a:p>
        </p:txBody>
      </p:sp>
      <p:sp>
        <p:nvSpPr>
          <p:cNvPr id="3" name="Google Shape;199;p6">
            <a:extLst>
              <a:ext uri="{FF2B5EF4-FFF2-40B4-BE49-F238E27FC236}">
                <a16:creationId xmlns:a16="http://schemas.microsoft.com/office/drawing/2014/main" id="{439DC0B8-45A9-7313-A234-BAFC029F997C}"/>
              </a:ext>
            </a:extLst>
          </p:cNvPr>
          <p:cNvSpPr/>
          <p:nvPr/>
        </p:nvSpPr>
        <p:spPr>
          <a:xfrm>
            <a:off x="524898" y="4881461"/>
            <a:ext cx="1871462" cy="1387072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0F4FD"/>
              </a:gs>
              <a:gs pos="100000">
                <a:srgbClr val="D2A6FF"/>
              </a:gs>
            </a:gsLst>
            <a:lin ang="0" scaled="0"/>
          </a:gradFill>
          <a:ln w="127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202;p6">
            <a:extLst>
              <a:ext uri="{FF2B5EF4-FFF2-40B4-BE49-F238E27FC236}">
                <a16:creationId xmlns:a16="http://schemas.microsoft.com/office/drawing/2014/main" id="{5EA939E6-1750-D96A-D4C0-CA74FE2C8043}"/>
              </a:ext>
            </a:extLst>
          </p:cNvPr>
          <p:cNvSpPr txBox="1"/>
          <p:nvPr/>
        </p:nvSpPr>
        <p:spPr>
          <a:xfrm>
            <a:off x="535756" y="5003159"/>
            <a:ext cx="187146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800" b="1" dirty="0" err="1"/>
              <a:t>Clusters</a:t>
            </a:r>
            <a:r>
              <a:rPr lang="es-ES_tradnl" sz="1800" b="1" dirty="0"/>
              <a:t> podría ser pesado sobre algunas variables</a:t>
            </a:r>
          </a:p>
        </p:txBody>
      </p:sp>
      <p:sp>
        <p:nvSpPr>
          <p:cNvPr id="5" name="Google Shape;200;p6">
            <a:extLst>
              <a:ext uri="{FF2B5EF4-FFF2-40B4-BE49-F238E27FC236}">
                <a16:creationId xmlns:a16="http://schemas.microsoft.com/office/drawing/2014/main" id="{A91F22D8-3772-824F-003D-D8070A20CDDD}"/>
              </a:ext>
            </a:extLst>
          </p:cNvPr>
          <p:cNvSpPr/>
          <p:nvPr/>
        </p:nvSpPr>
        <p:spPr>
          <a:xfrm>
            <a:off x="2997371" y="4884429"/>
            <a:ext cx="2131887" cy="1387072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A0F4FD"/>
              </a:gs>
              <a:gs pos="100000">
                <a:srgbClr val="D2A6FF"/>
              </a:gs>
            </a:gsLst>
            <a:lin ang="0" scaled="0"/>
          </a:gradFill>
          <a:ln w="12700" cap="flat" cmpd="sng">
            <a:solidFill>
              <a:srgbClr val="D2A6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202;p6">
            <a:extLst>
              <a:ext uri="{FF2B5EF4-FFF2-40B4-BE49-F238E27FC236}">
                <a16:creationId xmlns:a16="http://schemas.microsoft.com/office/drawing/2014/main" id="{2B708BD9-0E59-EBB6-1D99-4A1883644CE2}"/>
              </a:ext>
            </a:extLst>
          </p:cNvPr>
          <p:cNvSpPr txBox="1"/>
          <p:nvPr/>
        </p:nvSpPr>
        <p:spPr>
          <a:xfrm>
            <a:off x="3148815" y="5161313"/>
            <a:ext cx="1871949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800" b="1" dirty="0"/>
              <a:t>Normalización de variables individuales</a:t>
            </a:r>
          </a:p>
        </p:txBody>
      </p:sp>
    </p:spTree>
    <p:extLst>
      <p:ext uri="{BB962C8B-B14F-4D97-AF65-F5344CB8AC3E}">
        <p14:creationId xmlns:p14="http://schemas.microsoft.com/office/powerpoint/2010/main" val="2609346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7"/>
          <p:cNvGrpSpPr/>
          <p:nvPr/>
        </p:nvGrpSpPr>
        <p:grpSpPr>
          <a:xfrm>
            <a:off x="0" y="0"/>
            <a:ext cx="12192000" cy="6858002"/>
            <a:chOff x="0" y="317351"/>
            <a:chExt cx="12192000" cy="6858002"/>
          </a:xfrm>
        </p:grpSpPr>
        <p:pic>
          <p:nvPicPr>
            <p:cNvPr id="211" name="Google Shape;211;p7"/>
            <p:cNvPicPr preferRelativeResize="0"/>
            <p:nvPr/>
          </p:nvPicPr>
          <p:blipFill rotWithShape="1">
            <a:blip r:embed="rId3">
              <a:alphaModFix/>
            </a:blip>
            <a:srcRect l="7812" r="7811" b="7535"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7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0" y="317351"/>
              <a:ext cx="12192000" cy="6858002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13" name="Google Shape;213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04937" y="185859"/>
            <a:ext cx="2339170" cy="112085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7"/>
          <p:cNvSpPr txBox="1"/>
          <p:nvPr/>
        </p:nvSpPr>
        <p:spPr>
          <a:xfrm>
            <a:off x="981275" y="1578101"/>
            <a:ext cx="10896468" cy="76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Introducción a los </a:t>
            </a:r>
            <a:r>
              <a:rPr lang="es-CO" sz="4400" dirty="0" err="1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dendogramas</a:t>
            </a:r>
            <a:r>
              <a:rPr lang="es-CO" sz="4400" dirty="0">
                <a:solidFill>
                  <a:schemeClr val="lt1"/>
                </a:solidFill>
                <a:latin typeface="Nunito Sans Black"/>
                <a:cs typeface="Nunito Sans Black"/>
                <a:sym typeface="Nunito Sans Black"/>
              </a:rPr>
              <a:t>   </a:t>
            </a:r>
            <a:endParaRPr dirty="0"/>
          </a:p>
        </p:txBody>
      </p:sp>
      <p:grpSp>
        <p:nvGrpSpPr>
          <p:cNvPr id="222" name="Google Shape;222;p7"/>
          <p:cNvGrpSpPr/>
          <p:nvPr/>
        </p:nvGrpSpPr>
        <p:grpSpPr>
          <a:xfrm>
            <a:off x="626477" y="254641"/>
            <a:ext cx="11251266" cy="983288"/>
            <a:chOff x="626477" y="254641"/>
            <a:chExt cx="11251266" cy="983288"/>
          </a:xfrm>
        </p:grpSpPr>
        <p:pic>
          <p:nvPicPr>
            <p:cNvPr id="223" name="Google Shape;223;p7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059722" y="254641"/>
              <a:ext cx="1818021" cy="9832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626477" y="484081"/>
              <a:ext cx="1505800" cy="52440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4CFA9BC5-8B61-DB4F-DBAD-B83DE3DE83FD}"/>
              </a:ext>
            </a:extLst>
          </p:cNvPr>
          <p:cNvSpPr txBox="1"/>
          <p:nvPr/>
        </p:nvSpPr>
        <p:spPr>
          <a:xfrm>
            <a:off x="981275" y="2573219"/>
            <a:ext cx="57033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dirty="0">
                <a:solidFill>
                  <a:schemeClr val="bg1"/>
                </a:solidFill>
              </a:rPr>
              <a:t>Los </a:t>
            </a:r>
            <a:r>
              <a:rPr lang="es-ES_tradnl" sz="2800" dirty="0" err="1">
                <a:solidFill>
                  <a:schemeClr val="bg1"/>
                </a:solidFill>
              </a:rPr>
              <a:t>dendrogramas</a:t>
            </a:r>
            <a:r>
              <a:rPr lang="es-ES_tradnl" sz="2800" dirty="0">
                <a:solidFill>
                  <a:schemeClr val="bg1"/>
                </a:solidFill>
              </a:rPr>
              <a:t> ayudan a mostrar la progresión a medida que se fusionan los conglomerados</a:t>
            </a:r>
          </a:p>
          <a:p>
            <a:pPr algn="ctr"/>
            <a:r>
              <a:rPr lang="es-ES_tradnl" sz="2800" dirty="0">
                <a:solidFill>
                  <a:schemeClr val="bg1"/>
                </a:solidFill>
              </a:rPr>
              <a:t>Un </a:t>
            </a:r>
            <a:r>
              <a:rPr lang="es-ES_tradnl" sz="2800" dirty="0" err="1">
                <a:solidFill>
                  <a:schemeClr val="bg1"/>
                </a:solidFill>
              </a:rPr>
              <a:t>dendrograma</a:t>
            </a:r>
            <a:r>
              <a:rPr lang="es-ES_tradnl" sz="2800" dirty="0">
                <a:solidFill>
                  <a:schemeClr val="bg1"/>
                </a:solidFill>
              </a:rPr>
              <a:t> es un diagrama de ramificación que muestra cómo se compone cada conglomerado al ramificarse en sus nodos hijos.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326660-3C6E-665A-218B-DE0AF98D472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58464" y="2347502"/>
            <a:ext cx="4666629" cy="326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9584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</TotalTime>
  <Words>319</Words>
  <Application>Microsoft Macintosh PowerPoint</Application>
  <PresentationFormat>Panorámica</PresentationFormat>
  <Paragraphs>73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Calibri</vt:lpstr>
      <vt:lpstr>Nunito Sans</vt:lpstr>
      <vt:lpstr>Nunito Sans Black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Cymetria Diseño</dc:creator>
  <cp:lastModifiedBy>Cristian Camilo Tirado Cifuentes</cp:lastModifiedBy>
  <cp:revision>9</cp:revision>
  <dcterms:created xsi:type="dcterms:W3CDTF">2023-12-20T20:41:55Z</dcterms:created>
  <dcterms:modified xsi:type="dcterms:W3CDTF">2024-06-19T01:04:41Z</dcterms:modified>
</cp:coreProperties>
</file>